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92" r:id="rId2"/>
    <p:sldId id="270" r:id="rId3"/>
    <p:sldId id="271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0CF"/>
    <a:srgbClr val="FDF9CF"/>
    <a:srgbClr val="FFFFCC"/>
    <a:srgbClr val="FCEEDC"/>
    <a:srgbClr val="F1E2BD"/>
    <a:srgbClr val="F7ECCD"/>
    <a:srgbClr val="B3B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D670-EEFF-44C5-A1E2-C4CFB324D2FE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9A1C7-EB02-41BD-90F0-E412BBFC3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9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7573-DCE1-42F3-A677-4C11546CF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24CB4-2EF8-4CA6-B06F-8ED8B0F16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C2D89-D69F-452C-80DD-B70F0199F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B4DA-0FDC-45CC-A047-FD2BB31F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052E3-697A-4D77-82C3-647C692E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8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4BE1-6706-48E6-BECD-C4CC83129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C673E-1AC7-4C61-BD39-A15ED7053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90E22-6FDE-42A1-891C-1FC9DCD8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D76CC-0258-4065-9DA9-EAF51458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797D7-CCB9-4EDB-B17B-BB01DAAC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0A96A-2F97-4119-9599-38C3BA4BA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87023-F7A9-4170-B4BC-1E55C5569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FFC90-C5C9-441E-A8AF-8DE2FBAA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DC9B9-DCB7-4898-B08F-7668B984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A6179-0439-4C25-B676-AB2F0628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7EA-121D-440E-9F85-7D4CBE3D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705D-33BA-4767-9011-F0FB4416D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AEA44-7AD5-4157-B52F-DD0A48550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3687-B453-4368-B5EC-075F03D70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875E9-3DAE-4060-84F8-35B33352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6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0AF55-0F19-4DA1-A386-A8B4F099B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98FA2-7FC0-47CC-B6A8-D1C289A9C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AA83C-3942-4A6C-96E7-2D53E84C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86A16-1DCE-4411-B42C-7E5DC967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B9159-ED6E-4DB5-98DD-C5F52C0B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8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EB02-39A6-4CF6-97F0-B37ECA6F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59F25-D435-4E70-9385-4F80EEEA3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75856-7BF9-4588-BB5A-D5E0D3C1C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91310-0296-4B58-A9B8-F5B7D8D11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CD8B7-7683-41F7-9486-4549F947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A2B3E-9058-4EC1-88AD-E0E310B8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C915-258B-441E-9087-368721739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7F941-FCE6-447B-ACEF-7FCD0C1C9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B07F2-1AEB-4F91-9810-719D1759F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A0BEB-38B3-4594-B613-4C5B8ECFC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859B3D-DF6E-4178-AC74-6BC5C7424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CD60D-E0BB-47FB-97FA-441357E5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4A6A4-D455-4335-B0D0-46D31BF6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27698-6211-4D81-87E4-7ECC3335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4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FE8B-370B-4151-AAE4-72B449A0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83F85-C956-48B9-B3EA-E7E83F09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8A83C-E567-4E63-AE0F-B460ADA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02F02-3292-49C5-8BE2-651746FA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0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E7E23-7C78-4251-A71F-0D3B6F45F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CC0BD9-0977-4F3F-8524-58A935D8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4C064-9F7F-4683-AE31-F3419850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FE9A-E085-455E-B768-701D9ADB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A03A5-A66A-47B4-BBE7-3A4DF1462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D60A4-9C39-4C0A-B8BA-0F31A7568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838E5-39A0-406B-9218-132DBAB4A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B43D5-4712-4EA6-A592-FACF1D603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824D2-BD33-46DF-B28A-F05D4D0C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4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1E3A-4517-43B2-816F-9A5D1C10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CC1BD2-BFB6-4D41-958E-52D5658D8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2AD77-A3A8-459A-A350-B5D2BCFDA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4FBE0-CE0E-4573-BC03-3D4468FF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29672-19B8-480C-A077-FA94A004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0C56E-9090-4AE3-806A-DEED27F5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3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B24C5-CD1A-4458-85AD-A5A82C62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8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672F-05B1-41A7-94A4-C557E44C9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32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8B063-277A-49D9-B462-7FA574267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2C292-8999-4B49-88CA-075F89897AEA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8C6F-550E-4373-988A-3A539FC4D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51A38-7CBE-4289-B764-DE88E9EAC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09441-3C9B-4182-942F-6E9DE4C09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5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/>
          </a:solidFill>
          <a:latin typeface="Cascadia Code" panose="020B0609020000020004" pitchFamily="49" charset="0"/>
          <a:ea typeface="+mj-ea"/>
          <a:cs typeface="Cascadia Code" panose="020B06090200000200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807" b="-1062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04259" y="3747628"/>
            <a:ext cx="8957388" cy="5486400"/>
          </a:xfrm>
          <a:custGeom>
            <a:avLst/>
            <a:gdLst/>
            <a:ahLst/>
            <a:cxnLst/>
            <a:rect l="l" t="t" r="r" b="b"/>
            <a:pathLst>
              <a:path w="13436082" h="8229600">
                <a:moveTo>
                  <a:pt x="0" y="0"/>
                </a:moveTo>
                <a:lnTo>
                  <a:pt x="13436082" y="0"/>
                </a:lnTo>
                <a:lnTo>
                  <a:pt x="134360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82411" y="2881009"/>
            <a:ext cx="9358465" cy="5486400"/>
          </a:xfrm>
          <a:custGeom>
            <a:avLst/>
            <a:gdLst/>
            <a:ahLst/>
            <a:cxnLst/>
            <a:rect l="l" t="t" r="r" b="b"/>
            <a:pathLst>
              <a:path w="14037697" h="8229600">
                <a:moveTo>
                  <a:pt x="0" y="0"/>
                </a:moveTo>
                <a:lnTo>
                  <a:pt x="14037697" y="0"/>
                </a:lnTo>
                <a:lnTo>
                  <a:pt x="140376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5800" y="413114"/>
            <a:ext cx="1523881" cy="1178221"/>
          </a:xfrm>
          <a:custGeom>
            <a:avLst/>
            <a:gdLst/>
            <a:ahLst/>
            <a:cxnLst/>
            <a:rect l="l" t="t" r="r" b="b"/>
            <a:pathLst>
              <a:path w="2285822" h="1767331">
                <a:moveTo>
                  <a:pt x="0" y="0"/>
                </a:moveTo>
                <a:lnTo>
                  <a:pt x="2285822" y="0"/>
                </a:lnTo>
                <a:lnTo>
                  <a:pt x="2285822" y="1767331"/>
                </a:lnTo>
                <a:lnTo>
                  <a:pt x="0" y="176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6275" y="1315033"/>
            <a:ext cx="10519451" cy="4865634"/>
          </a:xfrm>
          <a:custGeom>
            <a:avLst/>
            <a:gdLst/>
            <a:ahLst/>
            <a:cxnLst/>
            <a:rect l="l" t="t" r="r" b="b"/>
            <a:pathLst>
              <a:path w="15779177" h="3968136">
                <a:moveTo>
                  <a:pt x="0" y="0"/>
                </a:moveTo>
                <a:lnTo>
                  <a:pt x="15779176" y="0"/>
                </a:lnTo>
                <a:lnTo>
                  <a:pt x="15779176" y="3968136"/>
                </a:lnTo>
                <a:lnTo>
                  <a:pt x="0" y="3968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03570" y="493730"/>
            <a:ext cx="1610734" cy="2195209"/>
          </a:xfrm>
          <a:custGeom>
            <a:avLst/>
            <a:gdLst/>
            <a:ahLst/>
            <a:cxnLst/>
            <a:rect l="l" t="t" r="r" b="b"/>
            <a:pathLst>
              <a:path w="2416101" h="3292813">
                <a:moveTo>
                  <a:pt x="0" y="0"/>
                </a:moveTo>
                <a:lnTo>
                  <a:pt x="2416102" y="0"/>
                </a:lnTo>
                <a:lnTo>
                  <a:pt x="2416102" y="3292813"/>
                </a:lnTo>
                <a:lnTo>
                  <a:pt x="0" y="3292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588542" y="115168"/>
            <a:ext cx="2106082" cy="1402010"/>
          </a:xfrm>
          <a:custGeom>
            <a:avLst/>
            <a:gdLst/>
            <a:ahLst/>
            <a:cxnLst/>
            <a:rect l="l" t="t" r="r" b="b"/>
            <a:pathLst>
              <a:path w="3159123" h="2103015">
                <a:moveTo>
                  <a:pt x="0" y="0"/>
                </a:moveTo>
                <a:lnTo>
                  <a:pt x="3159124" y="0"/>
                </a:lnTo>
                <a:lnTo>
                  <a:pt x="3159124" y="2103015"/>
                </a:lnTo>
                <a:lnTo>
                  <a:pt x="0" y="21030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3098" t="-29132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53703" y="2118953"/>
            <a:ext cx="8425875" cy="342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4"/>
              </a:lnSpc>
            </a:pPr>
            <a:r>
              <a:rPr lang="en-US" sz="8000" b="1">
                <a:solidFill>
                  <a:srgbClr val="379DDF"/>
                </a:solidFill>
                <a:latin typeface="Cascadia Code" panose="020B0609020000020004" pitchFamily="49" charset="0"/>
                <a:ea typeface="Wedges"/>
                <a:cs typeface="Cascadia Code" panose="020B0609020000020004" pitchFamily="49" charset="0"/>
                <a:sym typeface="Wedges"/>
              </a:rPr>
              <a:t>GTS Đ</a:t>
            </a:r>
            <a:r>
              <a:rPr lang="vi-VN" sz="8000" b="1">
                <a:solidFill>
                  <a:srgbClr val="379DDF"/>
                </a:solidFill>
                <a:latin typeface="Cascadia Code" panose="020B0609020000020004" pitchFamily="49" charset="0"/>
                <a:ea typeface="Wedges"/>
                <a:cs typeface="Cascadia Code" panose="020B0609020000020004" pitchFamily="49" charset="0"/>
                <a:sym typeface="Wedges"/>
              </a:rPr>
              <a:t>Ư</a:t>
            </a:r>
            <a:r>
              <a:rPr lang="en-US" sz="8000" b="1">
                <a:solidFill>
                  <a:srgbClr val="379DDF"/>
                </a:solidFill>
                <a:latin typeface="Cascadia Code" panose="020B0609020000020004" pitchFamily="49" charset="0"/>
                <a:ea typeface="Wedges"/>
                <a:cs typeface="Cascadia Code" panose="020B0609020000020004" pitchFamily="49" charset="0"/>
                <a:sym typeface="Wedges"/>
              </a:rPr>
              <a:t>ỢC THỰC HIỆN NH</a:t>
            </a:r>
            <a:r>
              <a:rPr lang="vi-VN" sz="8000" b="1">
                <a:solidFill>
                  <a:srgbClr val="379DDF"/>
                </a:solidFill>
                <a:latin typeface="Cascadia Code" panose="020B0609020000020004" pitchFamily="49" charset="0"/>
                <a:ea typeface="Wedges"/>
                <a:cs typeface="Cascadia Code" panose="020B0609020000020004" pitchFamily="49" charset="0"/>
                <a:sym typeface="Wedges"/>
              </a:rPr>
              <a:t>Ư</a:t>
            </a:r>
            <a:r>
              <a:rPr lang="en-US" sz="8000" b="1">
                <a:solidFill>
                  <a:srgbClr val="379DDF"/>
                </a:solidFill>
                <a:latin typeface="Cascadia Code" panose="020B0609020000020004" pitchFamily="49" charset="0"/>
                <a:ea typeface="Wedges"/>
                <a:cs typeface="Cascadia Code" panose="020B0609020000020004" pitchFamily="49" charset="0"/>
                <a:sym typeface="Wedges"/>
              </a:rPr>
              <a:t> THẾ NÀO?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9764143" y="3660459"/>
            <a:ext cx="1965596" cy="2078436"/>
          </a:xfrm>
          <a:custGeom>
            <a:avLst/>
            <a:gdLst/>
            <a:ahLst/>
            <a:cxnLst/>
            <a:rect l="l" t="t" r="r" b="b"/>
            <a:pathLst>
              <a:path w="2948394" h="3117654">
                <a:moveTo>
                  <a:pt x="2948394" y="0"/>
                </a:moveTo>
                <a:lnTo>
                  <a:pt x="0" y="0"/>
                </a:lnTo>
                <a:lnTo>
                  <a:pt x="0" y="3117654"/>
                </a:lnTo>
                <a:lnTo>
                  <a:pt x="2948394" y="3117654"/>
                </a:lnTo>
                <a:lnTo>
                  <a:pt x="294839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7870" y="4191953"/>
            <a:ext cx="1450386" cy="1432256"/>
          </a:xfrm>
          <a:custGeom>
            <a:avLst/>
            <a:gdLst/>
            <a:ahLst/>
            <a:cxnLst/>
            <a:rect l="l" t="t" r="r" b="b"/>
            <a:pathLst>
              <a:path w="2175579" h="2148384">
                <a:moveTo>
                  <a:pt x="0" y="0"/>
                </a:moveTo>
                <a:lnTo>
                  <a:pt x="2175578" y="0"/>
                </a:lnTo>
                <a:lnTo>
                  <a:pt x="2175578" y="2148384"/>
                </a:lnTo>
                <a:lnTo>
                  <a:pt x="0" y="21483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2E4A-096D-4BAD-B862-A4BFACE9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74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CÁC B</a:t>
            </a:r>
            <a:r>
              <a:rPr lang="vi-VN" b="1">
                <a:solidFill>
                  <a:schemeClr val="accent2"/>
                </a:solidFill>
              </a:rPr>
              <a:t>Ư</a:t>
            </a:r>
            <a:r>
              <a:rPr lang="en-US" b="1">
                <a:solidFill>
                  <a:schemeClr val="accent2"/>
                </a:solidFill>
              </a:rPr>
              <a:t>ỚC THỰC HIỆN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00FB7-98EC-4EC7-9E8D-976033E34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715" y="1595438"/>
            <a:ext cx="9056571" cy="462915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-VN" sz="4000" b="1"/>
              <a:t>Bước 1</a:t>
            </a:r>
            <a:r>
              <a:rPr lang="vi-VN"/>
              <a:t>: </a:t>
            </a:r>
            <a:r>
              <a:rPr lang="vi-VN" sz="3000"/>
              <a:t>Khởi đầu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vi-VN" sz="3000"/>
              <a:t>	</a:t>
            </a:r>
            <a:r>
              <a:rPr lang="vi-VN" sz="3000">
                <a:solidFill>
                  <a:srgbClr val="FF0000"/>
                </a:solidFill>
              </a:rPr>
              <a:t>Tour</a:t>
            </a:r>
            <a:r>
              <a:rPr lang="vi-VN" sz="3000"/>
              <a:t> = </a:t>
            </a:r>
            <a:r>
              <a:rPr lang="en-US" sz="3000"/>
              <a:t>{}</a:t>
            </a:r>
            <a:r>
              <a:rPr lang="vi-VN" sz="3000"/>
              <a:t>; </a:t>
            </a:r>
            <a:endParaRPr lang="en-US" sz="300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3000"/>
              <a:t>	</a:t>
            </a:r>
            <a:r>
              <a:rPr lang="vi-VN" sz="3000">
                <a:solidFill>
                  <a:srgbClr val="0070C0"/>
                </a:solidFill>
              </a:rPr>
              <a:t>Cost</a:t>
            </a:r>
            <a:r>
              <a:rPr lang="vi-VN" sz="3000"/>
              <a:t> := 0; </a:t>
            </a:r>
            <a:endParaRPr lang="en-US" sz="300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sz="3000"/>
              <a:t>	</a:t>
            </a:r>
            <a:r>
              <a:rPr lang="vi-VN" sz="3000"/>
              <a:t>V := U; {U là đỉnh khởi đầu}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4000" b="1"/>
              <a:t>Bước 2</a:t>
            </a:r>
            <a:r>
              <a:rPr lang="vi-VN"/>
              <a:t>: </a:t>
            </a:r>
            <a:r>
              <a:rPr lang="vi-VN" sz="3000"/>
              <a:t>Thăm tất cả các thành phố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/>
              <a:t>	</a:t>
            </a:r>
            <a:r>
              <a:rPr lang="en-US"/>
              <a:t>	</a:t>
            </a:r>
            <a:r>
              <a:rPr lang="vi-VN" sz="3000"/>
              <a:t>For  k = 1 to n do qua </a:t>
            </a:r>
            <a:r>
              <a:rPr lang="vi-VN" sz="4300" b="1"/>
              <a:t>Bước 3</a:t>
            </a:r>
            <a:r>
              <a:rPr lang="vi-VN"/>
              <a:t>;</a:t>
            </a:r>
          </a:p>
          <a:p>
            <a:pPr marL="0" indent="0">
              <a:lnSpc>
                <a:spcPct val="150000"/>
              </a:lnSpc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29A43-11AF-4B80-B063-2FF36DAD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892" y="-757492"/>
            <a:ext cx="3153215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9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5A90-8D7F-4C4C-A072-D6FF87E7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CÁC B</a:t>
            </a:r>
            <a:r>
              <a:rPr lang="vi-VN" b="1">
                <a:solidFill>
                  <a:schemeClr val="accent2"/>
                </a:solidFill>
              </a:rPr>
              <a:t>Ư</a:t>
            </a:r>
            <a:r>
              <a:rPr lang="en-US" b="1">
                <a:solidFill>
                  <a:schemeClr val="accent2"/>
                </a:solidFill>
              </a:rPr>
              <a:t>ỚC THỰC HIỆN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64A1B-FFF4-43B2-A882-096D622B7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31" y="1873250"/>
            <a:ext cx="11810197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-VN" sz="4000" b="1"/>
              <a:t>Bước 3</a:t>
            </a:r>
            <a:r>
              <a:rPr lang="vi-VN"/>
              <a:t>: Chọn cung kế tiếp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/>
              <a:t>	</a:t>
            </a:r>
            <a:r>
              <a:rPr lang="en-US"/>
              <a:t>	</a:t>
            </a:r>
            <a:r>
              <a:rPr lang="vi-VN"/>
              <a:t>Đặt (V, W) là cung kế tiếp có chi phí nhỏ</a:t>
            </a:r>
            <a:r>
              <a:rPr lang="en-US"/>
              <a:t> </a:t>
            </a:r>
            <a:r>
              <a:rPr lang="vi-VN"/>
              <a:t>nhất;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/>
              <a:t>	</a:t>
            </a:r>
            <a:r>
              <a:rPr lang="en-US"/>
              <a:t>	</a:t>
            </a:r>
            <a:r>
              <a:rPr lang="vi-VN">
                <a:solidFill>
                  <a:srgbClr val="FF0000"/>
                </a:solidFill>
              </a:rPr>
              <a:t>Tour</a:t>
            </a:r>
            <a:r>
              <a:rPr lang="vi-VN"/>
              <a:t> := Tour + {(V,W)}; 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		</a:t>
            </a:r>
            <a:r>
              <a:rPr lang="vi-VN">
                <a:solidFill>
                  <a:srgbClr val="0070C0"/>
                </a:solidFill>
              </a:rPr>
              <a:t>Cost</a:t>
            </a:r>
            <a:r>
              <a:rPr lang="vi-VN"/>
              <a:t> := Cost + Cost(V,W);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/>
              <a:t>	</a:t>
            </a:r>
            <a:r>
              <a:rPr lang="en-US"/>
              <a:t>	</a:t>
            </a:r>
            <a:r>
              <a:rPr lang="vi-VN"/>
              <a:t>Đặt V := W; {Gán để xét bước kế tiếp}</a:t>
            </a:r>
          </a:p>
          <a:p>
            <a:pPr marL="0" indent="0">
              <a:lnSpc>
                <a:spcPct val="15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60F0F-EE80-4D50-9668-6521BB66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854" y="1873250"/>
            <a:ext cx="8036293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vi-VN" sz="4000" b="1"/>
              <a:t>Bước 4</a:t>
            </a:r>
            <a:r>
              <a:rPr lang="vi-VN"/>
              <a:t>: Chuyến đi hoàn thành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/>
              <a:t>	</a:t>
            </a:r>
            <a:r>
              <a:rPr lang="en-US"/>
              <a:t>	</a:t>
            </a:r>
            <a:r>
              <a:rPr lang="vi-VN"/>
              <a:t>Đặt </a:t>
            </a:r>
            <a:r>
              <a:rPr lang="vi-VN">
                <a:solidFill>
                  <a:srgbClr val="FF0000"/>
                </a:solidFill>
              </a:rPr>
              <a:t>Tour</a:t>
            </a:r>
            <a:r>
              <a:rPr lang="vi-VN"/>
              <a:t> := Tour + {(V,U)}; 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		</a:t>
            </a:r>
            <a:r>
              <a:rPr lang="vi-VN">
                <a:solidFill>
                  <a:srgbClr val="0070C0"/>
                </a:solidFill>
              </a:rPr>
              <a:t>Cost</a:t>
            </a:r>
            <a:r>
              <a:rPr lang="vi-VN"/>
              <a:t> := Cost + Cost(V,U);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/>
              <a:t>	</a:t>
            </a:r>
            <a:r>
              <a:rPr lang="vi-VN">
                <a:solidFill>
                  <a:srgbClr val="FF0000"/>
                </a:solidFill>
              </a:rPr>
              <a:t>Dừng.</a:t>
            </a:r>
          </a:p>
          <a:p>
            <a:pPr marL="0" indent="0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EE04EA-60BD-47B1-9169-062A1207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87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CÁC B</a:t>
            </a:r>
            <a:r>
              <a:rPr lang="vi-VN" b="1">
                <a:solidFill>
                  <a:schemeClr val="accent2"/>
                </a:solidFill>
              </a:rPr>
              <a:t>Ư</a:t>
            </a:r>
            <a:r>
              <a:rPr lang="en-US" b="1">
                <a:solidFill>
                  <a:schemeClr val="accent2"/>
                </a:solidFill>
              </a:rPr>
              <a:t>ỚC THỰC HIỆN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EAE3-0D5E-488D-8AD2-2D40DB13F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267" y="-701136"/>
            <a:ext cx="3153215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79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175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Cascadia Code</vt:lpstr>
      <vt:lpstr>Wedges</vt:lpstr>
      <vt:lpstr>Office Theme</vt:lpstr>
      <vt:lpstr>PowerPoint Presentation</vt:lpstr>
      <vt:lpstr>CÁC BƯỚC THỰC HIỆN</vt:lpstr>
      <vt:lpstr>CÁC BƯỚC THỰC HIỆN</vt:lpstr>
      <vt:lpstr>CÁC BƯỚC THỰC HIỆN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Thị Yến Nhi</dc:creator>
  <cp:lastModifiedBy>Trần Thị Yến Nhi</cp:lastModifiedBy>
  <cp:revision>80</cp:revision>
  <dcterms:created xsi:type="dcterms:W3CDTF">2024-09-29T16:57:29Z</dcterms:created>
  <dcterms:modified xsi:type="dcterms:W3CDTF">2024-10-01T12:09:53Z</dcterms:modified>
</cp:coreProperties>
</file>